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1" r:id="rId7"/>
    <p:sldId id="262" r:id="rId8"/>
    <p:sldId id="263" r:id="rId9"/>
    <p:sldId id="264" r:id="rId10"/>
    <p:sldId id="265" r:id="rId11"/>
    <p:sldId id="266" r:id="rId12"/>
    <p:sldId id="282" r:id="rId13"/>
    <p:sldId id="283" r:id="rId14"/>
    <p:sldId id="286" r:id="rId15"/>
    <p:sldId id="284" r:id="rId16"/>
    <p:sldId id="287" r:id="rId17"/>
    <p:sldId id="285" r:id="rId18"/>
    <p:sldId id="28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047"/>
          <a:stretch/>
        </p:blipFill>
        <p:spPr>
          <a:xfrm>
            <a:off x="60768" y="0"/>
            <a:ext cx="12131232" cy="14158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506"/>
          <a:stretch/>
        </p:blipFill>
        <p:spPr>
          <a:xfrm>
            <a:off x="60768" y="0"/>
            <a:ext cx="12131232" cy="271370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2792"/>
          <a:stretch/>
        </p:blipFill>
        <p:spPr>
          <a:xfrm>
            <a:off x="60768" y="0"/>
            <a:ext cx="12131232" cy="37755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3744"/>
          <a:stretch/>
        </p:blipFill>
        <p:spPr>
          <a:xfrm>
            <a:off x="60768" y="0"/>
            <a:ext cx="12131232" cy="42180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68" y="-1"/>
            <a:ext cx="12131232" cy="489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8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5694"/>
          <a:stretch/>
        </p:blipFill>
        <p:spPr>
          <a:xfrm>
            <a:off x="0" y="-1"/>
            <a:ext cx="12192000" cy="22122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201"/>
          <a:stretch/>
        </p:blipFill>
        <p:spPr>
          <a:xfrm>
            <a:off x="0" y="0"/>
            <a:ext cx="12192000" cy="30824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393"/>
          <a:stretch/>
        </p:blipFill>
        <p:spPr>
          <a:xfrm>
            <a:off x="0" y="0"/>
            <a:ext cx="12192000" cy="390832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698"/>
          <a:stretch/>
        </p:blipFill>
        <p:spPr>
          <a:xfrm>
            <a:off x="0" y="0"/>
            <a:ext cx="12192000" cy="498495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4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5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worden de meeste fouten gemaakt?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Het aantal periodes wordt niet goed geteld, helemaal als we straks gaan zien dat:</a:t>
            </a:r>
          </a:p>
          <a:p>
            <a:r>
              <a:rPr lang="nl-NL" sz="2500" dirty="0" smtClean="0"/>
              <a:t>Er tussentijds wordt afgelost.</a:t>
            </a:r>
          </a:p>
          <a:p>
            <a:r>
              <a:rPr lang="nl-NL" sz="2500" dirty="0" smtClean="0"/>
              <a:t>Tussentijds de rente veranderd.</a:t>
            </a:r>
          </a:p>
          <a:p>
            <a:r>
              <a:rPr lang="nl-NL" sz="2500" dirty="0" smtClean="0"/>
              <a:t>Als we vooraf of achteraf gaan betalen.</a:t>
            </a:r>
          </a:p>
          <a:p>
            <a:endParaRPr lang="nl-NL" sz="2500" dirty="0" smtClean="0"/>
          </a:p>
          <a:p>
            <a:r>
              <a:rPr lang="nl-NL" sz="2500" dirty="0" smtClean="0"/>
              <a:t>Oplossing het maken van een tijdlijn (zichtbaar bladzijde 15)</a:t>
            </a:r>
          </a:p>
          <a:p>
            <a:r>
              <a:rPr lang="nl-NL" sz="2500" dirty="0" smtClean="0"/>
              <a:t>Ja! Kost wat meer tijd, nee! Het is niet overbodig.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0152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</a:t>
            </a:r>
            <a:r>
              <a:rPr lang="nl-NL" dirty="0" smtClean="0"/>
              <a:t>26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241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9949"/>
          <a:stretch/>
        </p:blipFill>
        <p:spPr>
          <a:xfrm>
            <a:off x="0" y="-14287"/>
            <a:ext cx="12192000" cy="26973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88"/>
            <a:ext cx="12192000" cy="336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6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</a:t>
            </a:r>
            <a:r>
              <a:rPr lang="nl-NL" dirty="0" smtClean="0"/>
              <a:t>27 t/m onderdeel 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8063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662"/>
          <a:stretch/>
        </p:blipFill>
        <p:spPr>
          <a:xfrm>
            <a:off x="0" y="111919"/>
            <a:ext cx="9841832" cy="16567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731"/>
          <a:stretch/>
        </p:blipFill>
        <p:spPr>
          <a:xfrm>
            <a:off x="0" y="111919"/>
            <a:ext cx="9841832" cy="37622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605"/>
          <a:stretch/>
        </p:blipFill>
        <p:spPr>
          <a:xfrm>
            <a:off x="0" y="111919"/>
            <a:ext cx="9841832" cy="411116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b="12031"/>
          <a:stretch/>
        </p:blipFill>
        <p:spPr>
          <a:xfrm>
            <a:off x="0" y="111919"/>
            <a:ext cx="9841832" cy="598809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919"/>
            <a:ext cx="9841832" cy="680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</a:t>
            </a:r>
            <a:r>
              <a:rPr lang="nl-NL" dirty="0" smtClean="0"/>
              <a:t>27 vanaf onderdeel 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1290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029"/>
          <a:stretch/>
        </p:blipFill>
        <p:spPr>
          <a:xfrm>
            <a:off x="0" y="0"/>
            <a:ext cx="9156032" cy="19130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456"/>
          <a:stretch/>
        </p:blipFill>
        <p:spPr>
          <a:xfrm>
            <a:off x="0" y="0"/>
            <a:ext cx="9156032" cy="22258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216"/>
          <a:stretch/>
        </p:blipFill>
        <p:spPr>
          <a:xfrm>
            <a:off x="0" y="0"/>
            <a:ext cx="9156032" cy="34049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291"/>
          <a:stretch/>
        </p:blipFill>
        <p:spPr>
          <a:xfrm>
            <a:off x="0" y="0"/>
            <a:ext cx="9156032" cy="3741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420"/>
          <a:stretch/>
        </p:blipFill>
        <p:spPr>
          <a:xfrm>
            <a:off x="0" y="0"/>
            <a:ext cx="9156032" cy="40065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143"/>
          <a:stretch/>
        </p:blipFill>
        <p:spPr>
          <a:xfrm>
            <a:off x="0" y="0"/>
            <a:ext cx="9156032" cy="43674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12"/>
          <a:stretch/>
        </p:blipFill>
        <p:spPr>
          <a:xfrm>
            <a:off x="0" y="0"/>
            <a:ext cx="9156032" cy="674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81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1.8 de eindwaarde van kapitaal bij samengestelde interest.</a:t>
            </a:r>
          </a:p>
          <a:p>
            <a:r>
              <a:rPr lang="nl-NL" sz="2500" dirty="0" smtClean="0"/>
              <a:t>1.9 de perioden.</a:t>
            </a:r>
          </a:p>
          <a:p>
            <a:r>
              <a:rPr lang="nl-NL" sz="2500" dirty="0" smtClean="0"/>
              <a:t>Opgaves 20 t/m 25.</a:t>
            </a:r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Enkelvoudige interest: interest over het kapitaal.</a:t>
            </a:r>
          </a:p>
          <a:p>
            <a:r>
              <a:rPr lang="nl-NL" sz="2500" dirty="0" smtClean="0"/>
              <a:t>Samengestelde interest: interest over het kapitaal + over de eerdere rente.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32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1000 euro + 10% rente. </a:t>
            </a:r>
            <a:br>
              <a:rPr lang="nl-NL" dirty="0" smtClean="0"/>
            </a:br>
            <a:r>
              <a:rPr lang="nl-NL" dirty="0" smtClean="0"/>
              <a:t>enkelvoudige interest in verhouding tot samengestelde interest.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1000 euro start bedrag</a:t>
            </a:r>
          </a:p>
          <a:p>
            <a:r>
              <a:rPr lang="nl-NL" sz="2500" dirty="0" smtClean="0"/>
              <a:t>Na 1 jaar bij enkelvoudige interest = 1000 + 100 rente (J1) = 1100</a:t>
            </a:r>
          </a:p>
          <a:p>
            <a:r>
              <a:rPr lang="nl-NL" sz="2500" dirty="0" smtClean="0"/>
              <a:t>Na 2 jaar bij enkelvoudige interest = 1000 + 100 rente (J1)+ 100 rente (J2) = 1200</a:t>
            </a:r>
          </a:p>
          <a:p>
            <a:r>
              <a:rPr lang="nl-NL" sz="2500" dirty="0" smtClean="0"/>
              <a:t>Na 3 jaar bij enkelvoudige interest = 1000 + 100 rente (J1) + 100 rente (J2) + 100 rente (J3) = 1300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169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Samengestelde interest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9210" y="21605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1000 + 100 rente = 1100 eind jaar 1.</a:t>
            </a:r>
          </a:p>
          <a:p>
            <a:r>
              <a:rPr lang="nl-NL" sz="2500" dirty="0" smtClean="0"/>
              <a:t>1100 + 110 (rente over de 1100 eind jaar 1) = 1210 jaar 2.</a:t>
            </a:r>
          </a:p>
          <a:p>
            <a:r>
              <a:rPr lang="nl-NL" sz="2500" dirty="0" smtClean="0"/>
              <a:t>1210 + 121 (rente over de 1210 eind jaar 2) = 1331 jaar 3.</a:t>
            </a:r>
          </a:p>
          <a:p>
            <a:r>
              <a:rPr lang="nl-NL" sz="2500" dirty="0" smtClean="0"/>
              <a:t>Scheelt dus 31 euro t.o.v. enkelvoudige interest.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500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20 t/m 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3317150" cy="354237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96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082"/>
          <a:stretch/>
        </p:blipFill>
        <p:spPr>
          <a:xfrm>
            <a:off x="0" y="50800"/>
            <a:ext cx="12192000" cy="7898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651"/>
          <a:stretch/>
        </p:blipFill>
        <p:spPr>
          <a:xfrm>
            <a:off x="0" y="50800"/>
            <a:ext cx="12192000" cy="11585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518"/>
          <a:stretch/>
        </p:blipFill>
        <p:spPr>
          <a:xfrm>
            <a:off x="0" y="50800"/>
            <a:ext cx="12192000" cy="15125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1493"/>
          <a:stretch/>
        </p:blipFill>
        <p:spPr>
          <a:xfrm>
            <a:off x="0" y="50800"/>
            <a:ext cx="12192000" cy="191073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252"/>
          <a:stretch/>
        </p:blipFill>
        <p:spPr>
          <a:xfrm>
            <a:off x="0" y="50800"/>
            <a:ext cx="12192000" cy="22204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7821"/>
          <a:stretch/>
        </p:blipFill>
        <p:spPr>
          <a:xfrm>
            <a:off x="0" y="50800"/>
            <a:ext cx="12192000" cy="258916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0985"/>
          <a:stretch/>
        </p:blipFill>
        <p:spPr>
          <a:xfrm>
            <a:off x="0" y="50800"/>
            <a:ext cx="12192000" cy="29283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5107"/>
          <a:stretch/>
        </p:blipFill>
        <p:spPr>
          <a:xfrm>
            <a:off x="0" y="50800"/>
            <a:ext cx="12192000" cy="373953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12192000" cy="496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3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Samengestelde interest eindkapitaal berekenen: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err="1" smtClean="0"/>
              <a:t>Kn</a:t>
            </a:r>
            <a:r>
              <a:rPr lang="nl-NL" sz="2500" dirty="0" smtClean="0"/>
              <a:t> = Ko * ( 1+ interest)</a:t>
            </a:r>
            <a:r>
              <a:rPr lang="nl-NL" sz="2500" baseline="30000" dirty="0" smtClean="0"/>
              <a:t>n</a:t>
            </a:r>
          </a:p>
          <a:p>
            <a:pPr marL="0" indent="0">
              <a:buNone/>
            </a:pPr>
            <a:r>
              <a:rPr lang="nl-NL" sz="2500" dirty="0" err="1"/>
              <a:t>Kn</a:t>
            </a:r>
            <a:r>
              <a:rPr lang="nl-NL" sz="2500" dirty="0"/>
              <a:t> = </a:t>
            </a:r>
            <a:r>
              <a:rPr lang="nl-NL" sz="2500" dirty="0" smtClean="0"/>
              <a:t>kapitaal aan het einde van periode N (n kan dus van alles zijn)</a:t>
            </a:r>
          </a:p>
          <a:p>
            <a:pPr marL="0" indent="0">
              <a:buNone/>
            </a:pPr>
            <a:r>
              <a:rPr lang="nl-NL" sz="2500" dirty="0" smtClean="0"/>
              <a:t>Ko = kapitaal aan het begin van periode 1.</a:t>
            </a:r>
          </a:p>
          <a:p>
            <a:pPr marL="0" indent="0">
              <a:buNone/>
            </a:pPr>
            <a:r>
              <a:rPr lang="nl-NL" sz="2500" dirty="0" smtClean="0"/>
              <a:t>Dus in het voorbeeld = 10.000 * (1.08)</a:t>
            </a:r>
            <a:r>
              <a:rPr lang="nl-NL" sz="2500" baseline="30000" dirty="0"/>
              <a:t> n</a:t>
            </a: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Na 5 jaar is dus N = 5. maakt 10.000 * </a:t>
            </a:r>
            <a:r>
              <a:rPr lang="nl-NL" sz="2500" smtClean="0"/>
              <a:t>1.08</a:t>
            </a:r>
            <a:r>
              <a:rPr lang="nl-NL" sz="2500" baseline="40000" smtClean="0"/>
              <a:t>5 </a:t>
            </a:r>
            <a:r>
              <a:rPr lang="nl-NL" sz="2500" smtClean="0"/>
              <a:t>= 14693.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64015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22 t/m 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5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447</Words>
  <Application>Microsoft Office PowerPoint</Application>
  <PresentationFormat>Breedbeeld</PresentationFormat>
  <Paragraphs>95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Beste Havo 4. </vt:lpstr>
      <vt:lpstr>Programma aankomende les</vt:lpstr>
      <vt:lpstr>PowerPoint-presentatie</vt:lpstr>
      <vt:lpstr>1000 euro + 10% rente.  enkelvoudige interest in verhouding tot samengestelde interest.</vt:lpstr>
      <vt:lpstr>Samengestelde interest</vt:lpstr>
      <vt:lpstr>Zelfstandig maken 20 t/m 21</vt:lpstr>
      <vt:lpstr>PowerPoint-presentatie</vt:lpstr>
      <vt:lpstr>Samengestelde interest eindkapitaal berekenen:</vt:lpstr>
      <vt:lpstr>Zelfstandig maken 22 t/m 25</vt:lpstr>
      <vt:lpstr>PowerPoint-presentatie</vt:lpstr>
      <vt:lpstr>PowerPoint-presentatie</vt:lpstr>
      <vt:lpstr>Waar worden de meeste fouten gemaakt?</vt:lpstr>
      <vt:lpstr>Zelfstandig maken 26</vt:lpstr>
      <vt:lpstr>PowerPoint-presentatie</vt:lpstr>
      <vt:lpstr>Zelfstandig maken 27 t/m onderdeel 3.</vt:lpstr>
      <vt:lpstr>PowerPoint-presentatie</vt:lpstr>
      <vt:lpstr>Zelfstandig maken 27 vanaf onderdeel 3.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25</cp:revision>
  <dcterms:created xsi:type="dcterms:W3CDTF">2017-01-22T09:51:43Z</dcterms:created>
  <dcterms:modified xsi:type="dcterms:W3CDTF">2017-09-12T08:10:38Z</dcterms:modified>
</cp:coreProperties>
</file>